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4"/>
  </p:notesMasterIdLst>
  <p:sldIdLst>
    <p:sldId id="260" r:id="rId2"/>
    <p:sldId id="261" r:id="rId3"/>
    <p:sldId id="262" r:id="rId4"/>
    <p:sldId id="263" r:id="rId5"/>
    <p:sldId id="264" r:id="rId6"/>
    <p:sldId id="267" r:id="rId7"/>
    <p:sldId id="265" r:id="rId8"/>
    <p:sldId id="268" r:id="rId9"/>
    <p:sldId id="272" r:id="rId10"/>
    <p:sldId id="274" r:id="rId11"/>
    <p:sldId id="276" r:id="rId12"/>
    <p:sldId id="279" r:id="rId13"/>
    <p:sldId id="275" r:id="rId14"/>
    <p:sldId id="286" r:id="rId15"/>
    <p:sldId id="280" r:id="rId16"/>
    <p:sldId id="285" r:id="rId17"/>
    <p:sldId id="281" r:id="rId18"/>
    <p:sldId id="282" r:id="rId19"/>
    <p:sldId id="284" r:id="rId20"/>
    <p:sldId id="283" r:id="rId21"/>
    <p:sldId id="270" r:id="rId22"/>
    <p:sldId id="26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E4D4"/>
    <a:srgbClr val="00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7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3EA9F-F226-4074-861E-4AB4395E9705}" type="datetimeFigureOut">
              <a:rPr lang="en-US" smtClean="0"/>
              <a:pPr/>
              <a:t>10/19/2011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F9844-150B-4EE8-809D-02359DABF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F9844-150B-4EE8-809D-02359DABF43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22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12" Type="http://schemas.openxmlformats.org/officeDocument/2006/relationships/slide" Target="slide19.xml"/><Relationship Id="rId2" Type="http://schemas.openxmlformats.org/officeDocument/2006/relationships/hyperlink" Target="15%20Aziz%20Pro%20IT6.pptx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20.xml"/><Relationship Id="rId5" Type="http://schemas.openxmlformats.org/officeDocument/2006/relationships/slide" Target="slide4.xml"/><Relationship Id="rId10" Type="http://schemas.openxmlformats.org/officeDocument/2006/relationships/slide" Target="slide18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04800" y="304800"/>
            <a:ext cx="7772400" cy="5860197"/>
            <a:chOff x="304800" y="304800"/>
            <a:chExt cx="7772400" cy="5860197"/>
          </a:xfrm>
          <a:solidFill>
            <a:srgbClr val="90E4D4"/>
          </a:solidFill>
        </p:grpSpPr>
        <p:sp>
          <p:nvSpPr>
            <p:cNvPr id="2" name="TextBox 1"/>
            <p:cNvSpPr txBox="1"/>
            <p:nvPr/>
          </p:nvSpPr>
          <p:spPr>
            <a:xfrm>
              <a:off x="3200400" y="304800"/>
              <a:ext cx="1905000" cy="83099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NikoshBAN" pitchFamily="2" charset="0"/>
                  <a:cs typeface="NikoshBAN" pitchFamily="2" charset="0"/>
                </a:rPr>
                <a:t>সূচীপত্র</a:t>
              </a:r>
              <a:endPara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>
              <a:hlinkClick r:id="rId2" action="ppaction://hlinkpres?slideindex=1&amp;slidetitle="/>
            </p:cNvPr>
            <p:cNvSpPr txBox="1"/>
            <p:nvPr/>
          </p:nvSpPr>
          <p:spPr>
            <a:xfrm>
              <a:off x="1524000" y="1143000"/>
              <a:ext cx="1905000" cy="83099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  <a:hlinkClick r:id="rId3" action="ppaction://hlinksldjump"/>
                </a:rPr>
                <a:t>স্বাগতম</a:t>
              </a:r>
              <a:endPara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85800" y="1981200"/>
              <a:ext cx="2362200" cy="83099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  <a:hlinkClick r:id="rId4" action="ppaction://hlinksldjump"/>
                </a:rPr>
                <a:t>পরিচয়</a:t>
              </a:r>
              <a:endPara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4800" y="2819400"/>
              <a:ext cx="2362200" cy="83099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  <a:hlinkClick r:id="rId5" action="ppaction://hlinksldjump"/>
                </a:rPr>
                <a:t>বিষয়</a:t>
              </a:r>
              <a:endPara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2000" y="3657600"/>
              <a:ext cx="2362200" cy="83099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  <a:hlinkClick r:id="rId6" action="ppaction://hlinksldjump"/>
                </a:rPr>
                <a:t>শিখনফল</a:t>
              </a:r>
              <a:endPara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43000" y="4495800"/>
              <a:ext cx="2362200" cy="83099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  <a:hlinkClick r:id="rId7" action="ppaction://hlinksldjump"/>
                </a:rPr>
                <a:t>উদ্দিপক</a:t>
              </a:r>
              <a:endPara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28800" y="5334000"/>
              <a:ext cx="2362200" cy="83099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  <a:hlinkClick r:id="rId8" action="ppaction://hlinksldjump"/>
                </a:rPr>
                <a:t>পাঠ</a:t>
              </a:r>
              <a:r>
                <a:rPr lang="en-US" sz="4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  <a:hlinkClick r:id="rId8" action="ppaction://hlinksldjump"/>
                </a:rPr>
                <a:t> </a:t>
              </a:r>
              <a:r>
                <a:rPr lang="en-US" sz="4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  <a:hlinkClick r:id="rId8" action="ppaction://hlinksldjump"/>
                </a:rPr>
                <a:t>ঘোষনা</a:t>
              </a:r>
              <a:endPara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67200" y="5334000"/>
              <a:ext cx="2209800" cy="83099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  <a:hlinkClick r:id="rId9" action="ppaction://hlinksldjump"/>
                </a:rPr>
                <a:t>উপস্থাপন</a:t>
              </a:r>
              <a:endPara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76800" y="4495800"/>
              <a:ext cx="2362200" cy="76944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  <a:hlinkClick r:id="rId10" action="ppaction://hlinksldjump"/>
                </a:rPr>
                <a:t>একককাজ</a:t>
              </a:r>
              <a:endParaRPr lang="en-US" sz="1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67400" y="2826603"/>
              <a:ext cx="2209800" cy="83099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  <a:hlinkClick r:id="rId11" action="ppaction://hlinksldjump"/>
                </a:rPr>
                <a:t>মূল্যায়ন</a:t>
              </a:r>
              <a:endPara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57800" y="1981200"/>
              <a:ext cx="2209800" cy="83099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  <a:hlinkClick r:id="rId12" action="ppaction://hlinksldjump"/>
                </a:rPr>
                <a:t>বাড়ীরকাজ</a:t>
              </a:r>
              <a:endPara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76800" y="1143000"/>
              <a:ext cx="2209800" cy="83099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  <a:hlinkClick r:id="rId13" action="ppaction://hlinksldjump"/>
                </a:rPr>
                <a:t>ধন্যবাদ</a:t>
              </a:r>
              <a:endPara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34000" y="3664803"/>
              <a:ext cx="2209800" cy="83099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  <a:hlinkClick r:id="rId14" action="ppaction://hlinksldjump"/>
                </a:rPr>
                <a:t>দলীয়কাজ</a:t>
              </a:r>
              <a:endPara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rcelain-Fine-Bone-China-Dinner-S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762000"/>
            <a:ext cx="5029200" cy="5715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29000" y="1295400"/>
            <a:ext cx="3733800" cy="2286000"/>
            <a:chOff x="3276600" y="2590800"/>
            <a:chExt cx="3200400" cy="2743200"/>
          </a:xfrm>
        </p:grpSpPr>
        <p:sp>
          <p:nvSpPr>
            <p:cNvPr id="4" name="Oval 3"/>
            <p:cNvSpPr/>
            <p:nvPr/>
          </p:nvSpPr>
          <p:spPr>
            <a:xfrm>
              <a:off x="3276600" y="2590800"/>
              <a:ext cx="1600200" cy="2743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>
              <a:stCxn id="4" idx="6"/>
            </p:cNvCxnSpPr>
            <p:nvPr/>
          </p:nvCxnSpPr>
          <p:spPr>
            <a:xfrm>
              <a:off x="4876800" y="3962400"/>
              <a:ext cx="1600200" cy="1906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7"/>
          <p:cNvGrpSpPr/>
          <p:nvPr/>
        </p:nvGrpSpPr>
        <p:grpSpPr>
          <a:xfrm>
            <a:off x="1524000" y="3429000"/>
            <a:ext cx="5867400" cy="2286000"/>
            <a:chOff x="3276600" y="2590800"/>
            <a:chExt cx="5476240" cy="2743200"/>
          </a:xfrm>
        </p:grpSpPr>
        <p:sp>
          <p:nvSpPr>
            <p:cNvPr id="9" name="Oval 8"/>
            <p:cNvSpPr/>
            <p:nvPr/>
          </p:nvSpPr>
          <p:spPr>
            <a:xfrm>
              <a:off x="3276600" y="2590800"/>
              <a:ext cx="1600200" cy="2743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>
              <a:stCxn id="9" idx="6"/>
            </p:cNvCxnSpPr>
            <p:nvPr/>
          </p:nvCxnSpPr>
          <p:spPr>
            <a:xfrm>
              <a:off x="4876800" y="3962400"/>
              <a:ext cx="3876040" cy="1906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7338869" y="2133600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43669" y="4267200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7772400" y="6248400"/>
            <a:ext cx="685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lastslide"/>
              </a:rPr>
              <a:t>শেষ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5791200" y="6248400"/>
            <a:ext cx="7620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firstslide"/>
              </a:rPr>
              <a:t>শুরু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 Single Corner Rectangle 14"/>
          <p:cNvSpPr/>
          <p:nvPr/>
        </p:nvSpPr>
        <p:spPr>
          <a:xfrm>
            <a:off x="65532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previousslide"/>
              </a:rPr>
              <a:t>আগে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 Single Corner Rectangle 15"/>
          <p:cNvSpPr/>
          <p:nvPr/>
        </p:nvSpPr>
        <p:spPr>
          <a:xfrm>
            <a:off x="71628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পরে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8305800" cy="1143000"/>
          </a:xfrm>
        </p:spPr>
        <p:txBody>
          <a:bodyPr>
            <a:noAutofit/>
          </a:bodyPr>
          <a:lstStyle/>
          <a:p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উপাদানকে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ইহাকে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smtClean="0">
                <a:solidFill>
                  <a:srgbClr val="C00000"/>
                </a:solidFill>
                <a:sym typeface="Symbol"/>
              </a:rPr>
              <a:t>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A ={</a:t>
            </a:r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a,b,c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} </a:t>
            </a:r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a</a:t>
            </a:r>
            <a:r>
              <a:rPr lang="en-US" sz="7200" b="1" dirty="0" smtClean="0">
                <a:solidFill>
                  <a:srgbClr val="C00000"/>
                </a:solidFill>
                <a:sym typeface="Symbol"/>
              </a:rPr>
              <a:t> A.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772400" y="6248400"/>
            <a:ext cx="685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lastslide"/>
              </a:rPr>
              <a:t>শেষ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5791200" y="6248400"/>
            <a:ext cx="7620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firstslide"/>
              </a:rPr>
              <a:t>শুরু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5532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previousslide"/>
              </a:rPr>
              <a:t>আগে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Single Corner Rectangle 6"/>
          <p:cNvSpPr/>
          <p:nvPr/>
        </p:nvSpPr>
        <p:spPr>
          <a:xfrm>
            <a:off x="71628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পরে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tchen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5029200" cy="5214937"/>
          </a:xfrm>
          <a:prstGeom prst="rect">
            <a:avLst/>
          </a:prstGeom>
        </p:spPr>
      </p:pic>
      <p:grpSp>
        <p:nvGrpSpPr>
          <p:cNvPr id="4" name="Group 6"/>
          <p:cNvGrpSpPr/>
          <p:nvPr/>
        </p:nvGrpSpPr>
        <p:grpSpPr>
          <a:xfrm>
            <a:off x="685800" y="4267200"/>
            <a:ext cx="5486400" cy="2286000"/>
            <a:chOff x="3276600" y="2590800"/>
            <a:chExt cx="2743200" cy="2743200"/>
          </a:xfrm>
        </p:grpSpPr>
        <p:sp>
          <p:nvSpPr>
            <p:cNvPr id="3" name="Oval 2"/>
            <p:cNvSpPr/>
            <p:nvPr/>
          </p:nvSpPr>
          <p:spPr>
            <a:xfrm>
              <a:off x="3276600" y="2590800"/>
              <a:ext cx="1600200" cy="2743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>
              <a:stCxn id="3" idx="6"/>
            </p:cNvCxnSpPr>
            <p:nvPr/>
          </p:nvCxnSpPr>
          <p:spPr>
            <a:xfrm>
              <a:off x="4876800" y="3962400"/>
              <a:ext cx="1143000" cy="158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6019800" y="35052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কাপ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সেট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724400" y="2514600"/>
            <a:ext cx="14478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72200" y="49530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নাস্তার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সেট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21336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মগের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সেট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13"/>
          <p:cNvGrpSpPr/>
          <p:nvPr/>
        </p:nvGrpSpPr>
        <p:grpSpPr>
          <a:xfrm>
            <a:off x="2971800" y="2743200"/>
            <a:ext cx="3200400" cy="2286000"/>
            <a:chOff x="3276600" y="2590800"/>
            <a:chExt cx="2743200" cy="2743200"/>
          </a:xfrm>
        </p:grpSpPr>
        <p:sp>
          <p:nvSpPr>
            <p:cNvPr id="15" name="Oval 14"/>
            <p:cNvSpPr/>
            <p:nvPr/>
          </p:nvSpPr>
          <p:spPr>
            <a:xfrm>
              <a:off x="3276600" y="2590800"/>
              <a:ext cx="1600200" cy="2743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>
              <a:stCxn id="15" idx="6"/>
            </p:cNvCxnSpPr>
            <p:nvPr/>
          </p:nvCxnSpPr>
          <p:spPr>
            <a:xfrm>
              <a:off x="4876800" y="3962400"/>
              <a:ext cx="1143000" cy="158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ight Arrow 12"/>
          <p:cNvSpPr/>
          <p:nvPr/>
        </p:nvSpPr>
        <p:spPr>
          <a:xfrm>
            <a:off x="7772400" y="6248400"/>
            <a:ext cx="685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lastslide"/>
              </a:rPr>
              <a:t>শেষ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5791200" y="6248400"/>
            <a:ext cx="7620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firstslide"/>
              </a:rPr>
              <a:t>শুরু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 Single Corner Rectangle 16"/>
          <p:cNvSpPr/>
          <p:nvPr/>
        </p:nvSpPr>
        <p:spPr>
          <a:xfrm>
            <a:off x="65532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previousslide"/>
              </a:rPr>
              <a:t>আগে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 Single Corner Rectangle 17"/>
          <p:cNvSpPr/>
          <p:nvPr/>
        </p:nvSpPr>
        <p:spPr>
          <a:xfrm>
            <a:off x="71628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পরে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উপসেট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86000"/>
            <a:ext cx="9144000" cy="37856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6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6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6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A ও B </a:t>
            </a:r>
            <a:r>
              <a:rPr lang="en-US" sz="6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6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6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 B </a:t>
            </a:r>
            <a:r>
              <a:rPr lang="en-US" sz="6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6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6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6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6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A</a:t>
            </a:r>
          </a:p>
          <a:p>
            <a:r>
              <a:rPr lang="en-US" sz="6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6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6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6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6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B </a:t>
            </a:r>
            <a:r>
              <a:rPr lang="en-US" sz="6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সেটকে</a:t>
            </a:r>
            <a:endParaRPr lang="en-US" sz="6000" dirty="0" smtClean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A </a:t>
            </a:r>
            <a:r>
              <a:rPr lang="en-US" sz="6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6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উপসেট</a:t>
            </a:r>
            <a:r>
              <a:rPr lang="en-US" sz="6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6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772400" y="6248400"/>
            <a:ext cx="685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lastslide"/>
              </a:rPr>
              <a:t>শেষ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5791200" y="6248400"/>
            <a:ext cx="7620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firstslide"/>
              </a:rPr>
              <a:t>শুরু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5532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previousslide"/>
              </a:rPr>
              <a:t>আগে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Single Corner Rectangle 6"/>
          <p:cNvSpPr/>
          <p:nvPr/>
        </p:nvSpPr>
        <p:spPr>
          <a:xfrm>
            <a:off x="71628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পরে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743200" y="4191000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?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257800" y="762000"/>
            <a:ext cx="3581400" cy="2895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762000"/>
            <a:ext cx="3581400" cy="2971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4425" t="5605" r="21239" b="18879"/>
          <a:stretch>
            <a:fillRect/>
          </a:stretch>
        </p:blipFill>
        <p:spPr bwMode="auto">
          <a:xfrm>
            <a:off x="2286000" y="914400"/>
            <a:ext cx="1600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4425" t="5605" r="21239" b="18879"/>
          <a:stretch>
            <a:fillRect/>
          </a:stretch>
        </p:blipFill>
        <p:spPr bwMode="auto">
          <a:xfrm>
            <a:off x="7086600" y="838200"/>
            <a:ext cx="1600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rcRect l="11881" t="17245" r="990" b="5911"/>
          <a:stretch>
            <a:fillRect/>
          </a:stretch>
        </p:blipFill>
        <p:spPr bwMode="auto">
          <a:xfrm>
            <a:off x="457200" y="838200"/>
            <a:ext cx="167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/>
          <a:srcRect l="11881" t="17245" r="990" b="5911"/>
          <a:stretch>
            <a:fillRect/>
          </a:stretch>
        </p:blipFill>
        <p:spPr bwMode="auto">
          <a:xfrm>
            <a:off x="5334000" y="838200"/>
            <a:ext cx="167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2286000"/>
            <a:ext cx="1297426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 l="15335" t="23984" r="13099"/>
          <a:stretch>
            <a:fillRect/>
          </a:stretch>
        </p:blipFill>
        <p:spPr bwMode="auto">
          <a:xfrm>
            <a:off x="5577840" y="2209800"/>
            <a:ext cx="128016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/>
          <a:srcRect l="5485" t="11899" r="6751" b="18642"/>
          <a:stretch>
            <a:fillRect/>
          </a:stretch>
        </p:blipFill>
        <p:spPr bwMode="auto">
          <a:xfrm>
            <a:off x="7086600" y="22098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" y="2133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381000" y="3657600"/>
            <a:ext cx="116089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 smtClean="0"/>
              <a:t>=</a:t>
            </a:r>
            <a:endParaRPr lang="en-US" sz="13800" dirty="0"/>
          </a:p>
        </p:txBody>
      </p:sp>
      <p:sp>
        <p:nvSpPr>
          <p:cNvPr id="19" name="Rectangle 18"/>
          <p:cNvSpPr/>
          <p:nvPr/>
        </p:nvSpPr>
        <p:spPr>
          <a:xfrm>
            <a:off x="1752600" y="3810000"/>
            <a:ext cx="6858000" cy="3048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/>
          <a:srcRect l="11881" t="17245" r="990" b="5911"/>
          <a:stretch>
            <a:fillRect/>
          </a:stretch>
        </p:blipFill>
        <p:spPr bwMode="auto">
          <a:xfrm>
            <a:off x="457200" y="838200"/>
            <a:ext cx="167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/>
          <a:srcRect l="4425" t="5605" r="21239" b="18879"/>
          <a:stretch>
            <a:fillRect/>
          </a:stretch>
        </p:blipFill>
        <p:spPr bwMode="auto">
          <a:xfrm>
            <a:off x="2286000" y="914400"/>
            <a:ext cx="1600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/>
          <a:srcRect l="11881" t="17245" r="990" b="5911"/>
          <a:stretch>
            <a:fillRect/>
          </a:stretch>
        </p:blipFill>
        <p:spPr bwMode="auto">
          <a:xfrm>
            <a:off x="5334000" y="838200"/>
            <a:ext cx="167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/>
          <a:srcRect l="4425" t="5605" r="21239" b="18879"/>
          <a:stretch>
            <a:fillRect/>
          </a:stretch>
        </p:blipFill>
        <p:spPr bwMode="auto">
          <a:xfrm>
            <a:off x="7086600" y="838200"/>
            <a:ext cx="1600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" y="2133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2286000"/>
            <a:ext cx="1297426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/>
          <a:srcRect l="15335" t="23984" r="13099"/>
          <a:stretch>
            <a:fillRect/>
          </a:stretch>
        </p:blipFill>
        <p:spPr bwMode="auto">
          <a:xfrm>
            <a:off x="5562600" y="2133600"/>
            <a:ext cx="128016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6" cstate="print"/>
          <a:srcRect l="5485" t="11899" r="6751" b="18642"/>
          <a:stretch>
            <a:fillRect/>
          </a:stretch>
        </p:blipFill>
        <p:spPr bwMode="auto">
          <a:xfrm>
            <a:off x="7086600" y="22098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8"/>
          <a:srcRect l="11905" r="11905" b="17460"/>
          <a:stretch>
            <a:fillRect/>
          </a:stretch>
        </p:blipFill>
        <p:spPr bwMode="auto">
          <a:xfrm>
            <a:off x="3962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27917 0.47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0.25417 0.466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" y="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19166 0.472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-0.35 0.4833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" y="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01666 0.261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0.1717 0.4666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2375 0.4511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19167 0.4666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38200"/>
            <a:ext cx="89771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+mj-lt"/>
              </a:rPr>
              <a:t>A={                }, B={             }</a:t>
            </a:r>
            <a:endParaRPr lang="en-US" sz="66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914400"/>
            <a:ext cx="16369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+mj-lt"/>
              </a:rPr>
              <a:t> 4,5 </a:t>
            </a:r>
            <a:endParaRPr lang="en-US" sz="66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5332" y="838200"/>
            <a:ext cx="14670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+mj-lt"/>
              </a:rPr>
              <a:t>4,5,</a:t>
            </a:r>
            <a:endParaRPr lang="en-US" sz="66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981201"/>
            <a:ext cx="9144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A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B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সেটকে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A ও B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সেটকে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en-US" sz="4800" b="1" dirty="0" smtClean="0">
                <a:solidFill>
                  <a:srgbClr val="C00000"/>
                </a:solidFill>
                <a:sym typeface="WP MathA"/>
              </a:rPr>
              <a:t> 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B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A</a:t>
            </a:r>
            <a:r>
              <a:rPr lang="en-US" sz="6600" b="1" dirty="0" smtClean="0">
                <a:solidFill>
                  <a:srgbClr val="C00000"/>
                </a:solidFill>
                <a:sym typeface="WP MathA"/>
              </a:rPr>
              <a:t>  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B</a:t>
            </a:r>
            <a:r>
              <a:rPr lang="en-US" sz="6600" b="1" dirty="0" smtClean="0">
                <a:solidFill>
                  <a:srgbClr val="C00000"/>
                </a:solidFill>
                <a:sym typeface="WP MathA"/>
              </a:rPr>
              <a:t> 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={</a:t>
            </a:r>
            <a:r>
              <a:rPr lang="en-US" sz="6600" dirty="0" smtClean="0">
                <a:latin typeface="+mj-lt"/>
                <a:cs typeface="NikoshBAN" pitchFamily="2" charset="0"/>
              </a:rPr>
              <a:t>                    }</a:t>
            </a:r>
            <a:endParaRPr lang="en-US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914400"/>
            <a:ext cx="16578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+mj-lt"/>
              </a:rPr>
              <a:t>2, 3,</a:t>
            </a:r>
            <a:endParaRPr lang="en-US" sz="66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0" y="838200"/>
            <a:ext cx="12554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+mj-lt"/>
              </a:rPr>
              <a:t>6,7</a:t>
            </a:r>
            <a:endParaRPr lang="en-US" sz="66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0"/>
            <a:ext cx="2771913" cy="83099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সেটঃ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772400" y="6248400"/>
            <a:ext cx="685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lastslide"/>
              </a:rPr>
              <a:t>শেষ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5791200" y="6248400"/>
            <a:ext cx="7620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firstslide"/>
              </a:rPr>
              <a:t>শুরু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65532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previousslide"/>
              </a:rPr>
              <a:t>আগে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 Single Corner Rectangle 11"/>
          <p:cNvSpPr/>
          <p:nvPr/>
        </p:nvSpPr>
        <p:spPr>
          <a:xfrm>
            <a:off x="71628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পরে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8193" name="Equation" r:id="rId3" imgW="114120" imgH="215640" progId="Equation.3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57200" y="5029200"/>
          <a:ext cx="457200" cy="457200"/>
        </p:xfrm>
        <a:graphic>
          <a:graphicData uri="http://schemas.openxmlformats.org/presentationml/2006/ole">
            <p:oleObj spid="_x0000_s8194" name="Equation" r:id="rId4" imgW="152280" imgH="190440" progId="Equation.3">
              <p:embed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2286000" y="6248400"/>
          <a:ext cx="457200" cy="457200"/>
        </p:xfrm>
        <a:graphic>
          <a:graphicData uri="http://schemas.openxmlformats.org/presentationml/2006/ole">
            <p:oleObj spid="_x0000_s8195" name="Equation" r:id="rId5" imgW="152280" imgH="190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5 -3.7037E-7 L 0.32118 0.530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7.40741E-7 L -0.03455 0.541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2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7 L 0.35434 0.530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-0.03524 0.5303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6" grpId="1"/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743200" y="4927937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?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257800" y="1371600"/>
            <a:ext cx="3581400" cy="312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1447800"/>
            <a:ext cx="3581400" cy="2971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4425" t="5605" r="21239" b="18879"/>
          <a:stretch>
            <a:fillRect/>
          </a:stretch>
        </p:blipFill>
        <p:spPr bwMode="auto">
          <a:xfrm>
            <a:off x="2286000" y="1524000"/>
            <a:ext cx="1600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4425" t="5605" r="21239" b="18879"/>
          <a:stretch>
            <a:fillRect/>
          </a:stretch>
        </p:blipFill>
        <p:spPr bwMode="auto">
          <a:xfrm>
            <a:off x="7086600" y="1524000"/>
            <a:ext cx="1600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rcRect l="11881" t="17245" r="990" b="5911"/>
          <a:stretch>
            <a:fillRect/>
          </a:stretch>
        </p:blipFill>
        <p:spPr bwMode="auto">
          <a:xfrm>
            <a:off x="457200" y="1524000"/>
            <a:ext cx="167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/>
          <a:srcRect l="11881" t="17245" r="990" b="5911"/>
          <a:stretch>
            <a:fillRect/>
          </a:stretch>
        </p:blipFill>
        <p:spPr bwMode="auto">
          <a:xfrm>
            <a:off x="5334000" y="1447800"/>
            <a:ext cx="167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2819400"/>
            <a:ext cx="1297426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 l="15335" t="23984" r="13099"/>
          <a:stretch>
            <a:fillRect/>
          </a:stretch>
        </p:blipFill>
        <p:spPr bwMode="auto">
          <a:xfrm>
            <a:off x="5486400" y="2819400"/>
            <a:ext cx="128016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/>
          <a:srcRect l="5485" t="11899" r="6751" b="18642"/>
          <a:stretch>
            <a:fillRect/>
          </a:stretch>
        </p:blipFill>
        <p:spPr bwMode="auto">
          <a:xfrm>
            <a:off x="7086600" y="28956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" y="2667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381000" y="4184809"/>
            <a:ext cx="116089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 smtClean="0"/>
              <a:t>=</a:t>
            </a:r>
            <a:endParaRPr lang="en-US" sz="13800" dirty="0"/>
          </a:p>
        </p:txBody>
      </p:sp>
      <p:sp>
        <p:nvSpPr>
          <p:cNvPr id="19" name="Rectangle 18"/>
          <p:cNvSpPr/>
          <p:nvPr/>
        </p:nvSpPr>
        <p:spPr>
          <a:xfrm>
            <a:off x="1752600" y="4572000"/>
            <a:ext cx="4648200" cy="20574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/>
          <a:srcRect l="11881" t="17245" r="990" b="5911"/>
          <a:stretch>
            <a:fillRect/>
          </a:stretch>
        </p:blipFill>
        <p:spPr bwMode="auto">
          <a:xfrm>
            <a:off x="457200" y="1524000"/>
            <a:ext cx="167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/>
          <a:srcRect l="4425" t="5605" r="21239" b="18879"/>
          <a:stretch>
            <a:fillRect/>
          </a:stretch>
        </p:blipFill>
        <p:spPr bwMode="auto">
          <a:xfrm>
            <a:off x="2286000" y="1524000"/>
            <a:ext cx="1600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/>
          <a:srcRect l="11881" t="17245" r="990" b="5911"/>
          <a:stretch>
            <a:fillRect/>
          </a:stretch>
        </p:blipFill>
        <p:spPr bwMode="auto">
          <a:xfrm>
            <a:off x="5334000" y="1447800"/>
            <a:ext cx="167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/>
          <a:srcRect l="4425" t="5605" r="21239" b="18879"/>
          <a:stretch>
            <a:fillRect/>
          </a:stretch>
        </p:blipFill>
        <p:spPr bwMode="auto">
          <a:xfrm>
            <a:off x="7086600" y="1524000"/>
            <a:ext cx="1600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8"/>
          <a:srcRect l="4762" t="14286" r="9524" b="4762"/>
          <a:stretch>
            <a:fillRect/>
          </a:stretch>
        </p:blipFill>
        <p:spPr bwMode="auto">
          <a:xfrm>
            <a:off x="3962400" y="2133600"/>
            <a:ext cx="1371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27917 0.47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11111E-6 L 0.25417 0.477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" y="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19166 0.472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-0.34167 0.4833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38200"/>
            <a:ext cx="89771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+mj-lt"/>
              </a:rPr>
              <a:t>A={                }, B={             }</a:t>
            </a:r>
            <a:endParaRPr lang="en-US" sz="66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914400"/>
            <a:ext cx="16369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+mj-lt"/>
              </a:rPr>
              <a:t> 4,5 </a:t>
            </a:r>
            <a:endParaRPr lang="en-US" sz="66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5332" y="838200"/>
            <a:ext cx="14670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+mj-lt"/>
              </a:rPr>
              <a:t>4,5,</a:t>
            </a:r>
            <a:endParaRPr lang="en-US" sz="66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81200"/>
            <a:ext cx="838941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A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B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সেটকেA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B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ছেদ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ছেদ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সেটকে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A</a:t>
            </a:r>
            <a:r>
              <a:rPr lang="en-US" sz="4800" b="1" dirty="0" smtClean="0">
                <a:solidFill>
                  <a:srgbClr val="C00000"/>
                </a:solidFill>
                <a:sym typeface="WP MathA"/>
              </a:rPr>
              <a:t> 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B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A</a:t>
            </a:r>
            <a:r>
              <a:rPr lang="en-US" sz="6600" b="1" dirty="0" smtClean="0">
                <a:solidFill>
                  <a:srgbClr val="C00000"/>
                </a:solidFill>
                <a:sym typeface="WP MathA"/>
              </a:rPr>
              <a:t>   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B</a:t>
            </a:r>
            <a:r>
              <a:rPr lang="en-US" sz="6600" smtClean="0">
                <a:latin typeface="NikoshBAN" pitchFamily="2" charset="0"/>
                <a:cs typeface="NikoshBAN" pitchFamily="2" charset="0"/>
              </a:rPr>
              <a:t>={</a:t>
            </a:r>
            <a:r>
              <a:rPr lang="en-US" sz="6600" smtClean="0">
                <a:latin typeface="+mj-lt"/>
                <a:cs typeface="NikoshBAN" pitchFamily="2" charset="0"/>
              </a:rPr>
              <a:t>         }</a:t>
            </a:r>
            <a:endParaRPr lang="en-US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914400"/>
            <a:ext cx="16578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+mj-lt"/>
              </a:rPr>
              <a:t>2, 3,</a:t>
            </a:r>
            <a:endParaRPr lang="en-US" sz="66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0" y="838200"/>
            <a:ext cx="12554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+mj-lt"/>
              </a:rPr>
              <a:t>6,7</a:t>
            </a:r>
            <a:endParaRPr lang="en-US" sz="66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83403"/>
            <a:ext cx="2052165" cy="83099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ছেদ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সেটঃ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772400" y="6248400"/>
            <a:ext cx="685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lastslide"/>
              </a:rPr>
              <a:t>শেষ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5791200" y="6248400"/>
            <a:ext cx="7620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firstslide"/>
              </a:rPr>
              <a:t>শুরু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65532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previousslide"/>
              </a:rPr>
              <a:t>আগে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 Single Corner Rectangle 11"/>
          <p:cNvSpPr/>
          <p:nvPr/>
        </p:nvSpPr>
        <p:spPr>
          <a:xfrm>
            <a:off x="71628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পরে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3352800" y="4800600"/>
          <a:ext cx="609600" cy="552450"/>
        </p:xfrm>
        <a:graphic>
          <a:graphicData uri="http://schemas.openxmlformats.org/presentationml/2006/ole">
            <p:oleObj spid="_x0000_s6145" name="Equation" r:id="rId3" imgW="152280" imgH="190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5 -3.7037E-7 L 0.32118 0.530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7.40741E-7 L -0.03455 0.541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2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676400"/>
            <a:ext cx="1219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sym typeface="Symbol"/>
              </a:rPr>
              <a:t>{  }</a:t>
            </a:r>
          </a:p>
          <a:p>
            <a:r>
              <a:rPr lang="en-US" sz="9600" b="1" dirty="0" smtClean="0">
                <a:solidFill>
                  <a:srgbClr val="C00000"/>
                </a:solidFill>
                <a:sym typeface="Symbol"/>
              </a:rPr>
              <a:t>:</a:t>
            </a:r>
            <a:endParaRPr lang="en-US" sz="5400" b="1" dirty="0" smtClean="0">
              <a:solidFill>
                <a:srgbClr val="C00000"/>
              </a:solidFill>
              <a:sym typeface="Symbol"/>
            </a:endParaRPr>
          </a:p>
          <a:p>
            <a:r>
              <a:rPr lang="en-US" sz="5400" b="1" dirty="0" smtClean="0">
                <a:solidFill>
                  <a:srgbClr val="C00000"/>
                </a:solidFill>
                <a:sym typeface="Symbol"/>
              </a:rPr>
              <a:t> </a:t>
            </a:r>
          </a:p>
          <a:p>
            <a:r>
              <a:rPr lang="en-US" sz="5400" b="1" dirty="0" smtClean="0">
                <a:solidFill>
                  <a:srgbClr val="C00000"/>
                </a:solidFill>
                <a:sym typeface="Symbol"/>
              </a:rPr>
              <a:t> </a:t>
            </a:r>
          </a:p>
          <a:p>
            <a:r>
              <a:rPr lang="en-US" sz="5400" b="1" dirty="0" smtClean="0">
                <a:solidFill>
                  <a:srgbClr val="C00000"/>
                </a:solidFill>
                <a:sym typeface="Symbol"/>
              </a:rPr>
              <a:t>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1182469"/>
            <a:ext cx="571500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চিহ্নগুলো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1718310"/>
            <a:ext cx="1295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sym typeface="Symbol"/>
              </a:rPr>
              <a:t> </a:t>
            </a:r>
          </a:p>
          <a:p>
            <a:endParaRPr lang="en-US" sz="900" b="1" dirty="0" smtClean="0">
              <a:solidFill>
                <a:srgbClr val="C00000"/>
              </a:solidFill>
              <a:sym typeface="WP MathA"/>
            </a:endParaRPr>
          </a:p>
          <a:p>
            <a:endParaRPr lang="en-US" sz="900" b="1" dirty="0" smtClean="0">
              <a:solidFill>
                <a:srgbClr val="C00000"/>
              </a:solidFill>
              <a:sym typeface="WP MathA"/>
            </a:endParaRPr>
          </a:p>
          <a:p>
            <a:endParaRPr lang="en-US" sz="900" b="1" dirty="0" smtClean="0">
              <a:solidFill>
                <a:srgbClr val="C00000"/>
              </a:solidFill>
              <a:sym typeface="WP MathA"/>
            </a:endParaRPr>
          </a:p>
          <a:p>
            <a:endParaRPr lang="en-US" sz="900" b="1" dirty="0" smtClean="0">
              <a:solidFill>
                <a:srgbClr val="C00000"/>
              </a:solidFill>
              <a:sym typeface="WP MathA"/>
            </a:endParaRPr>
          </a:p>
          <a:p>
            <a:endParaRPr lang="en-US" sz="7200" b="1" dirty="0" smtClean="0">
              <a:solidFill>
                <a:srgbClr val="C00000"/>
              </a:solidFill>
              <a:sym typeface="WP MathA"/>
            </a:endParaRPr>
          </a:p>
          <a:p>
            <a:endParaRPr lang="en-US" sz="7200" b="1" dirty="0" smtClean="0">
              <a:solidFill>
                <a:srgbClr val="C00000"/>
              </a:solidFill>
              <a:sym typeface="WP Math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1870710"/>
            <a:ext cx="23622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0" y="3013710"/>
            <a:ext cx="23622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0" y="4156710"/>
            <a:ext cx="23622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0" y="4994910"/>
            <a:ext cx="23622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0" y="5833110"/>
            <a:ext cx="23622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উপসেট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72200" y="2099310"/>
            <a:ext cx="23622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উপসেট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72200" y="3214271"/>
            <a:ext cx="2286000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উপসেট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72200" y="4820424"/>
            <a:ext cx="23622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72200" y="5811024"/>
            <a:ext cx="23622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ছেদ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28600"/>
            <a:ext cx="2362200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7772400" y="6248400"/>
            <a:ext cx="685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lastslide"/>
              </a:rPr>
              <a:t>শেষ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5791200" y="6248400"/>
            <a:ext cx="7620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firstslide"/>
              </a:rPr>
              <a:t>শুরু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 Single Corner Rectangle 16"/>
          <p:cNvSpPr/>
          <p:nvPr/>
        </p:nvSpPr>
        <p:spPr>
          <a:xfrm>
            <a:off x="65532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previousslide"/>
              </a:rPr>
              <a:t>আগে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 Single Corner Rectangle 17"/>
          <p:cNvSpPr/>
          <p:nvPr/>
        </p:nvSpPr>
        <p:spPr>
          <a:xfrm>
            <a:off x="71628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পরে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5486400" y="4876800"/>
          <a:ext cx="381000" cy="419100"/>
        </p:xfrm>
        <a:graphic>
          <a:graphicData uri="http://schemas.openxmlformats.org/presentationml/2006/ole">
            <p:oleObj spid="_x0000_s39937" name="Equation" r:id="rId3" imgW="152280" imgH="190440" progId="Equation.3">
              <p:embed/>
            </p:oleObj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5562600" y="5867400"/>
          <a:ext cx="304800" cy="381000"/>
        </p:xfrm>
        <a:graphic>
          <a:graphicData uri="http://schemas.openxmlformats.org/presentationml/2006/ole">
            <p:oleObj spid="_x0000_s39938" name="Equation" r:id="rId4" imgW="152280" imgH="190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1148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9144000" cy="563231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তোমার</a:t>
            </a:r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আশেপাশে</a:t>
            </a:r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ব্যবহৃত</a:t>
            </a:r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 ১০টি</a:t>
            </a:r>
          </a:p>
          <a:p>
            <a:r>
              <a:rPr lang="en-US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সেটের</a:t>
            </a:r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নাম</a:t>
            </a:r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লিখ</a:t>
            </a:r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। </a:t>
            </a:r>
            <a:r>
              <a:rPr lang="en-US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এবংএদের</a:t>
            </a:r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মধ্যে</a:t>
            </a:r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যেকোন</a:t>
            </a:r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দুইটি</a:t>
            </a:r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সেট</a:t>
            </a:r>
            <a:endParaRPr lang="en-US" sz="72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NikoshBAN" pitchFamily="2" charset="0"/>
            </a:endParaRPr>
          </a:p>
          <a:p>
            <a:r>
              <a:rPr lang="en-US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দেখাও</a:t>
            </a:r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যাদের</a:t>
            </a:r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মধ্যে</a:t>
            </a:r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সাধারণ</a:t>
            </a:r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 </a:t>
            </a:r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উ</a:t>
            </a:r>
            <a:r>
              <a:rPr lang="bn-BD" sz="720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পাদান</a:t>
            </a:r>
            <a:r>
              <a:rPr lang="en-US" sz="720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আছে</a:t>
            </a:r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।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7772400" y="6248400"/>
            <a:ext cx="685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lastslide"/>
              </a:rPr>
              <a:t>শেষ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5791200" y="6248400"/>
            <a:ext cx="7620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firstslide"/>
              </a:rPr>
              <a:t>শুরু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5532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previousslide"/>
              </a:rPr>
              <a:t>আগে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Single Corner Rectangle 6"/>
          <p:cNvSpPr/>
          <p:nvPr/>
        </p:nvSpPr>
        <p:spPr>
          <a:xfrm>
            <a:off x="71628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পরে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90600" y="2209800"/>
            <a:ext cx="7772400" cy="2971800"/>
          </a:xfrm>
        </p:spPr>
        <p:txBody>
          <a:bodyPr>
            <a:noAutofit/>
          </a:bodyPr>
          <a:lstStyle/>
          <a:p>
            <a:r>
              <a:rPr lang="en-US" sz="258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80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6629400" y="4038600"/>
            <a:ext cx="2057400" cy="1828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4038600" y="5029200"/>
            <a:ext cx="2057400" cy="1828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1524000" y="3810000"/>
            <a:ext cx="2057400" cy="1828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0" y="609600"/>
            <a:ext cx="754084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আসসালামু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আলাইকুম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7772400" y="6248400"/>
            <a:ext cx="685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lastslide"/>
              </a:rPr>
              <a:t>শেষ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5791200" y="6248400"/>
            <a:ext cx="7620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firstslide"/>
              </a:rPr>
              <a:t>শুরু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 Single Corner Rectangle 9"/>
          <p:cNvSpPr/>
          <p:nvPr/>
        </p:nvSpPr>
        <p:spPr>
          <a:xfrm>
            <a:off x="65532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previousslide"/>
              </a:rPr>
              <a:t>আগে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71628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পরে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066800"/>
            <a:ext cx="33297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88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463225"/>
            <a:ext cx="40495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6727" y="3276600"/>
            <a:ext cx="5105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২. A</a:t>
            </a:r>
            <a:r>
              <a:rPr lang="bn-BD" sz="4800" dirty="0" smtClean="0">
                <a:latin typeface="NikoshBAN" pitchFamily="2" charset="0"/>
                <a:cs typeface="NikoshBAN" pitchFamily="2" charset="0"/>
                <a:sym typeface="WP MathA"/>
              </a:rPr>
              <a:t>  </a:t>
            </a:r>
            <a:r>
              <a:rPr lang="en-US" sz="4800" dirty="0" smtClean="0">
                <a:latin typeface="NikoshBAN" pitchFamily="2" charset="0"/>
                <a:cs typeface="NikoshBAN" pitchFamily="2" charset="0"/>
                <a:sym typeface="WP MathA"/>
              </a:rPr>
              <a:t>B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  <a:sym typeface="WP MathA"/>
              </a:rPr>
              <a:t>বলতে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  <a:sym typeface="WP MathA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  <a:sym typeface="WP MathA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  <a:sym typeface="WP MathA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  <a:sym typeface="WP MathA"/>
              </a:rPr>
              <a:t>বুঝ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267200"/>
            <a:ext cx="85491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৩. A= {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a,c,e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},</a:t>
            </a:r>
            <a:r>
              <a:rPr lang="en-US" sz="4800" dirty="0" smtClean="0">
                <a:latin typeface="NikoshBAN" pitchFamily="2" charset="0"/>
                <a:cs typeface="NikoshBAN" pitchFamily="2" charset="0"/>
                <a:sym typeface="WP MathA"/>
              </a:rPr>
              <a:t>B={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  <a:sym typeface="WP MathA"/>
              </a:rPr>
              <a:t>b,c,d</a:t>
            </a:r>
            <a:r>
              <a:rPr lang="en-US" sz="4800" dirty="0" smtClean="0">
                <a:latin typeface="NikoshBAN" pitchFamily="2" charset="0"/>
                <a:cs typeface="NikoshBAN" pitchFamily="2" charset="0"/>
                <a:sym typeface="WP MathA"/>
              </a:rPr>
              <a:t>}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  <a:sym typeface="WP MathA"/>
              </a:rPr>
              <a:t>এর</a:t>
            </a:r>
            <a:r>
              <a:rPr lang="en-US" sz="4800" dirty="0" smtClean="0">
                <a:latin typeface="NikoshBAN" pitchFamily="2" charset="0"/>
                <a:cs typeface="NikoshBAN" pitchFamily="2" charset="0"/>
                <a:sym typeface="WP MathA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  <a:sym typeface="WP MathA"/>
              </a:rPr>
              <a:t>মধ্যে</a:t>
            </a:r>
            <a:r>
              <a:rPr lang="en-US" sz="4800" dirty="0" smtClean="0">
                <a:latin typeface="NikoshBAN" pitchFamily="2" charset="0"/>
                <a:cs typeface="NikoshBAN" pitchFamily="2" charset="0"/>
                <a:sym typeface="WP MathA"/>
              </a:rPr>
              <a:t> 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  <a:sym typeface="WP MathA"/>
              </a:rPr>
              <a:t> 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  <a:sym typeface="WP MathA"/>
              </a:rPr>
              <a:t>সাধারণ</a:t>
            </a:r>
            <a:r>
              <a:rPr lang="en-US" sz="4800" dirty="0" smtClean="0">
                <a:latin typeface="NikoshBAN" pitchFamily="2" charset="0"/>
                <a:cs typeface="NikoshBAN" pitchFamily="2" charset="0"/>
                <a:sym typeface="WP MathA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  <a:sym typeface="WP MathA"/>
              </a:rPr>
              <a:t>উপাদান</a:t>
            </a:r>
            <a:r>
              <a:rPr lang="en-US" sz="4800" dirty="0" smtClean="0">
                <a:latin typeface="NikoshBAN" pitchFamily="2" charset="0"/>
                <a:cs typeface="NikoshBAN" pitchFamily="2" charset="0"/>
                <a:sym typeface="WP MathA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  <a:sym typeface="WP MathA"/>
              </a:rPr>
              <a:t>কোনগুলো</a:t>
            </a:r>
            <a:r>
              <a:rPr lang="en-US" sz="4800" dirty="0" smtClean="0">
                <a:latin typeface="NikoshBAN" pitchFamily="2" charset="0"/>
                <a:cs typeface="NikoshBAN" pitchFamily="2" charset="0"/>
                <a:sym typeface="WP MathA"/>
              </a:rPr>
              <a:t> 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7772400" y="6248400"/>
            <a:ext cx="685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lastslide"/>
              </a:rPr>
              <a:t>শেষ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5791200" y="6248400"/>
            <a:ext cx="7620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firstslide"/>
              </a:rPr>
              <a:t>শুরু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 Single Corner Rectangle 7"/>
          <p:cNvSpPr/>
          <p:nvPr/>
        </p:nvSpPr>
        <p:spPr>
          <a:xfrm>
            <a:off x="65532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previousslide"/>
              </a:rPr>
              <a:t>আগে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 Single Corner Rectangle 8"/>
          <p:cNvSpPr/>
          <p:nvPr/>
        </p:nvSpPr>
        <p:spPr>
          <a:xfrm>
            <a:off x="71628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পরে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1600200" y="3429000"/>
          <a:ext cx="609600" cy="552450"/>
        </p:xfrm>
        <a:graphic>
          <a:graphicData uri="http://schemas.openxmlformats.org/presentationml/2006/ole">
            <p:oleObj spid="_x0000_s3073" name="Equation" r:id="rId3" imgW="152280" imgH="190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548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8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00200"/>
            <a:ext cx="887012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A={</a:t>
            </a:r>
            <a:r>
              <a:rPr lang="en-US" sz="6600" dirty="0" err="1" smtClean="0"/>
              <a:t>a,b,c</a:t>
            </a:r>
            <a:r>
              <a:rPr lang="en-US" sz="6600" dirty="0" smtClean="0"/>
              <a:t>}, B={ </a:t>
            </a:r>
            <a:r>
              <a:rPr lang="en-US" sz="6600" dirty="0" err="1" smtClean="0"/>
              <a:t>c,d,e</a:t>
            </a:r>
            <a:r>
              <a:rPr lang="en-US" sz="6600" dirty="0" smtClean="0"/>
              <a:t>}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600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B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A</a:t>
            </a:r>
            <a:r>
              <a:rPr lang="bn-BD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P MathA"/>
              </a:rPr>
              <a:t>  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B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/>
          </a:p>
        </p:txBody>
      </p:sp>
      <p:sp>
        <p:nvSpPr>
          <p:cNvPr id="6" name="Right Arrow 5"/>
          <p:cNvSpPr/>
          <p:nvPr/>
        </p:nvSpPr>
        <p:spPr>
          <a:xfrm>
            <a:off x="7772400" y="6248400"/>
            <a:ext cx="685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lastslide"/>
              </a:rPr>
              <a:t>শেষ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5791200" y="6248400"/>
            <a:ext cx="7620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firstslide"/>
              </a:rPr>
              <a:t>শুরু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 Single Corner Rectangle 7"/>
          <p:cNvSpPr/>
          <p:nvPr/>
        </p:nvSpPr>
        <p:spPr>
          <a:xfrm>
            <a:off x="65532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previousslide"/>
              </a:rPr>
              <a:t>আগে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 Single Corner Rectangle 8"/>
          <p:cNvSpPr/>
          <p:nvPr/>
        </p:nvSpPr>
        <p:spPr>
          <a:xfrm>
            <a:off x="71628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পরে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609600" y="2819400"/>
          <a:ext cx="685800" cy="609600"/>
        </p:xfrm>
        <a:graphic>
          <a:graphicData uri="http://schemas.openxmlformats.org/presentationml/2006/ole">
            <p:oleObj spid="_x0000_s2049" name="Equation" r:id="rId3" imgW="152280" imgH="19044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962400" y="2819400"/>
          <a:ext cx="609600" cy="552450"/>
        </p:xfrm>
        <a:graphic>
          <a:graphicData uri="http://schemas.openxmlformats.org/presentationml/2006/ole">
            <p:oleObj spid="_x0000_s2051" name="Equation" r:id="rId4" imgW="152280" imgH="190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1905000"/>
          <a:ext cx="9144000" cy="4953000"/>
        </p:xfrm>
        <a:graphic>
          <a:graphicData uri="http://schemas.openxmlformats.org/presentationml/2006/ole">
            <p:oleObj spid="_x0000_s1026" name="Bitmap Image" r:id="rId3" imgW="7803556" imgH="5852667" progId="PBrush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37185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7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772400" y="6248400"/>
            <a:ext cx="685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lastslide"/>
              </a:rPr>
              <a:t>শেষ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5791200" y="6248400"/>
            <a:ext cx="7620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firstslide"/>
              </a:rPr>
              <a:t>শুরু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Single Corner Rectangle 6"/>
          <p:cNvSpPr/>
          <p:nvPr/>
        </p:nvSpPr>
        <p:spPr>
          <a:xfrm>
            <a:off x="65532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previousslide"/>
              </a:rPr>
              <a:t>আগে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 Single Corner Rectangle 7"/>
          <p:cNvSpPr/>
          <p:nvPr/>
        </p:nvSpPr>
        <p:spPr>
          <a:xfrm>
            <a:off x="71628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পরে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0"/>
            <a:ext cx="79248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smtClean="0">
                <a:solidFill>
                  <a:srgbClr val="420A27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7200" dirty="0" err="1" smtClean="0">
                <a:solidFill>
                  <a:srgbClr val="420A27"/>
                </a:solidFill>
                <a:latin typeface="SutonnyMJ" pitchFamily="2" charset="0"/>
                <a:cs typeface="SutonnyMJ" pitchFamily="2" charset="0"/>
              </a:rPr>
              <a:t>gvnv</a:t>
            </a:r>
            <a:r>
              <a:rPr lang="en-US" sz="7200" dirty="0" smtClean="0">
                <a:solidFill>
                  <a:srgbClr val="420A27"/>
                </a:solidFill>
                <a:latin typeface="SutonnyMJ" pitchFamily="2" charset="0"/>
                <a:cs typeface="SutonnyMJ" pitchFamily="2" charset="0"/>
              </a:rPr>
              <a:t>¤§` </a:t>
            </a:r>
            <a:r>
              <a:rPr lang="en-US" sz="7200" dirty="0" err="1" smtClean="0">
                <a:solidFill>
                  <a:srgbClr val="420A27"/>
                </a:solidFill>
                <a:latin typeface="SutonnyMJ" pitchFamily="2" charset="0"/>
                <a:cs typeface="SutonnyMJ" pitchFamily="2" charset="0"/>
              </a:rPr>
              <a:t>AvwRRyi</a:t>
            </a:r>
            <a:r>
              <a:rPr lang="en-US" sz="7200" dirty="0" smtClean="0">
                <a:solidFill>
                  <a:srgbClr val="420A27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solidFill>
                  <a:srgbClr val="420A27"/>
                </a:solidFill>
                <a:latin typeface="SutonnyMJ" pitchFamily="2" charset="0"/>
                <a:cs typeface="SutonnyMJ" pitchFamily="2" charset="0"/>
              </a:rPr>
              <a:t>ingvb</a:t>
            </a:r>
            <a:r>
              <a:rPr lang="en-US" sz="5400" dirty="0" smtClean="0">
                <a:solidFill>
                  <a:srgbClr val="420A27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5400" dirty="0" smtClean="0">
                <a:solidFill>
                  <a:srgbClr val="420A27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D473D"/>
                </a:solidFill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6000" dirty="0" smtClean="0">
                <a:solidFill>
                  <a:srgbClr val="0D473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D473D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600" dirty="0" smtClean="0">
                <a:solidFill>
                  <a:srgbClr val="0D473D"/>
                </a:solidFill>
                <a:latin typeface="SutonnyMJ" pitchFamily="2" charset="0"/>
                <a:cs typeface="SutonnyMJ" pitchFamily="2" charset="0"/>
              </a:rPr>
              <a:t>  </a:t>
            </a:r>
          </a:p>
          <a:p>
            <a:pPr algn="ctr"/>
            <a:r>
              <a:rPr lang="en-US" sz="6600" dirty="0" err="1" smtClean="0">
                <a:solidFill>
                  <a:srgbClr val="0D473D"/>
                </a:solidFill>
                <a:latin typeface="SutonnyMJ" pitchFamily="2" charset="0"/>
                <a:cs typeface="SutonnyMJ" pitchFamily="2" charset="0"/>
              </a:rPr>
              <a:t>bexbMi</a:t>
            </a:r>
            <a:r>
              <a:rPr lang="en-US" sz="6600" dirty="0" smtClean="0">
                <a:solidFill>
                  <a:srgbClr val="0D473D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solidFill>
                  <a:srgbClr val="0D473D"/>
                </a:solidFill>
                <a:latin typeface="SutonnyMJ" pitchFamily="2" charset="0"/>
                <a:cs typeface="SutonnyMJ" pitchFamily="2" charset="0"/>
              </a:rPr>
              <a:t>cvBjU</a:t>
            </a:r>
            <a:r>
              <a:rPr lang="en-US" sz="6600" dirty="0" smtClean="0">
                <a:solidFill>
                  <a:srgbClr val="0D473D"/>
                </a:solidFill>
                <a:latin typeface="SutonnyMJ" pitchFamily="2" charset="0"/>
                <a:cs typeface="SutonnyMJ" pitchFamily="2" charset="0"/>
              </a:rPr>
              <a:t> D”P </a:t>
            </a:r>
            <a:r>
              <a:rPr lang="en-US" sz="6600" dirty="0" err="1" smtClean="0">
                <a:solidFill>
                  <a:srgbClr val="0D473D"/>
                </a:solidFill>
                <a:latin typeface="SutonnyMJ" pitchFamily="2" charset="0"/>
                <a:cs typeface="SutonnyMJ" pitchFamily="2" charset="0"/>
              </a:rPr>
              <a:t>we`¨vjq</a:t>
            </a:r>
            <a:r>
              <a:rPr lang="en-US" sz="6600" dirty="0" smtClean="0">
                <a:solidFill>
                  <a:srgbClr val="0D473D"/>
                </a:solidFill>
                <a:latin typeface="SutonnyMJ" pitchFamily="2" charset="0"/>
                <a:cs typeface="SutonnyMJ" pitchFamily="2" charset="0"/>
              </a:rPr>
              <a:t> </a:t>
            </a:r>
            <a:br>
              <a:rPr lang="en-US" sz="6600" dirty="0" smtClean="0">
                <a:solidFill>
                  <a:srgbClr val="0D473D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6600" dirty="0" err="1" smtClean="0">
                <a:solidFill>
                  <a:srgbClr val="0D473D"/>
                </a:solidFill>
                <a:latin typeface="SutonnyMJ" pitchFamily="2" charset="0"/>
                <a:cs typeface="SutonnyMJ" pitchFamily="2" charset="0"/>
              </a:rPr>
              <a:t>bexbMi</a:t>
            </a:r>
            <a:r>
              <a:rPr lang="en-US" sz="6600" dirty="0" smtClean="0">
                <a:solidFill>
                  <a:srgbClr val="0D473D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6600" dirty="0" err="1" smtClean="0">
                <a:solidFill>
                  <a:srgbClr val="0D473D"/>
                </a:solidFill>
                <a:latin typeface="SutonnyMJ" pitchFamily="2" charset="0"/>
                <a:cs typeface="SutonnyMJ" pitchFamily="2" charset="0"/>
              </a:rPr>
              <a:t>eªvþYevwoqv</a:t>
            </a:r>
            <a:r>
              <a:rPr lang="en-US" sz="5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5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নং-01749768038</a:t>
            </a:r>
            <a:r>
              <a:rPr lang="en-US" sz="5400" dirty="0" smtClean="0">
                <a:latin typeface="TonnySushreeMJ" pitchFamily="2" charset="0"/>
                <a:cs typeface="TonnySushreeMJ" pitchFamily="2" charset="0"/>
              </a:rPr>
              <a:t/>
            </a:r>
            <a:br>
              <a:rPr lang="en-US" sz="5400" dirty="0" smtClean="0">
                <a:latin typeface="TonnySushreeMJ" pitchFamily="2" charset="0"/>
                <a:cs typeface="TonnySushreeMJ" pitchFamily="2" charset="0"/>
              </a:rPr>
            </a:b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E-mail </a:t>
            </a:r>
            <a:r>
              <a:rPr lang="en-US" sz="4800" dirty="0" smtClean="0">
                <a:latin typeface="TonnySushreeMJ" pitchFamily="2" charset="0"/>
                <a:cs typeface="TonnySushreeMJ" pitchFamily="2" charset="0"/>
              </a:rPr>
              <a:t>-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aziz3570@yahoo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.com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7772400" y="6248400"/>
            <a:ext cx="685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lastslide"/>
              </a:rPr>
              <a:t>শেষ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5791200" y="6248400"/>
            <a:ext cx="7620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firstslide"/>
              </a:rPr>
              <a:t>শুরু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Single Corner Rectangle 4"/>
          <p:cNvSpPr/>
          <p:nvPr/>
        </p:nvSpPr>
        <p:spPr>
          <a:xfrm>
            <a:off x="65532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previousslide"/>
              </a:rPr>
              <a:t>আগে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71628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পরে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5344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pPr algn="ctr"/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74789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endParaRPr lang="en-US" sz="9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9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9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772400" y="6248400"/>
            <a:ext cx="685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lastslide"/>
              </a:rPr>
              <a:t>শেষ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5791200" y="6248400"/>
            <a:ext cx="7620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firstslide"/>
              </a:rPr>
              <a:t>শুরু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5532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previousslide"/>
              </a:rPr>
              <a:t>আগে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Single Corner Rectangle 6"/>
          <p:cNvSpPr/>
          <p:nvPr/>
        </p:nvSpPr>
        <p:spPr>
          <a:xfrm>
            <a:off x="71628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পরে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0"/>
            <a:ext cx="9372600" cy="6858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প্রকারের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ight Arrow 2"/>
          <p:cNvSpPr/>
          <p:nvPr/>
        </p:nvSpPr>
        <p:spPr>
          <a:xfrm>
            <a:off x="7772400" y="6248400"/>
            <a:ext cx="685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lastslide"/>
              </a:rPr>
              <a:t>শেষ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5791200" y="6248400"/>
            <a:ext cx="7620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firstslide"/>
              </a:rPr>
              <a:t>শুরু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5532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previousslide"/>
              </a:rPr>
              <a:t>আগে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Single Corner Rectangle 6"/>
          <p:cNvSpPr/>
          <p:nvPr/>
        </p:nvSpPr>
        <p:spPr>
          <a:xfrm>
            <a:off x="71628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পরে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TI21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3810000"/>
          </a:xfrm>
          <a:prstGeom prst="rect">
            <a:avLst/>
          </a:prstGeom>
        </p:spPr>
      </p:pic>
      <p:pic>
        <p:nvPicPr>
          <p:cNvPr id="3" name="Picture 2" descr="5487636745_7817a36e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800" y="0"/>
            <a:ext cx="4775200" cy="3581400"/>
          </a:xfrm>
          <a:prstGeom prst="rect">
            <a:avLst/>
          </a:prstGeom>
        </p:spPr>
      </p:pic>
      <p:pic>
        <p:nvPicPr>
          <p:cNvPr id="4" name="Picture 3" descr="kitchen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4400550" cy="3429000"/>
          </a:xfrm>
          <a:prstGeom prst="rect">
            <a:avLst/>
          </a:prstGeom>
        </p:spPr>
      </p:pic>
      <p:pic>
        <p:nvPicPr>
          <p:cNvPr id="5" name="Picture 4" descr="4461-341-Set-of-6-Pennsylvania-House-Cherry-Brewster-Chair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3472180"/>
            <a:ext cx="4724400" cy="3385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14401"/>
            <a:ext cx="9144000" cy="268605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9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9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কার্যবিধি</a:t>
            </a:r>
            <a:r>
              <a:rPr lang="en-US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(১ম </a:t>
            </a:r>
            <a:r>
              <a:rPr lang="en-US" sz="9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9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icon-set-mathematical-symbols-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0"/>
            <a:ext cx="4419600" cy="3581400"/>
          </a:xfrm>
          <a:prstGeom prst="rect">
            <a:avLst/>
          </a:prstGeom>
        </p:spPr>
      </p:pic>
      <p:pic>
        <p:nvPicPr>
          <p:cNvPr id="3" name="Picture 2" descr="7261843-mathematical-3d-symbols-s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24400" cy="3352800"/>
          </a:xfrm>
          <a:prstGeom prst="rect">
            <a:avLst/>
          </a:prstGeom>
        </p:spPr>
      </p:pic>
      <p:pic>
        <p:nvPicPr>
          <p:cNvPr id="4" name="Picture 3" descr="kitchen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456215"/>
            <a:ext cx="4419601" cy="3401786"/>
          </a:xfrm>
          <a:prstGeom prst="rect">
            <a:avLst/>
          </a:prstGeom>
        </p:spPr>
      </p:pic>
      <p:pic>
        <p:nvPicPr>
          <p:cNvPr id="6" name="Picture 5" descr="2052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48000"/>
            <a:ext cx="4648200" cy="38100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7772400" y="6248400"/>
            <a:ext cx="685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lastslide"/>
              </a:rPr>
              <a:t>শেষ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5791200" y="6248400"/>
            <a:ext cx="7620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firstslide"/>
              </a:rPr>
              <a:t>শুরু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 Single Corner Rectangle 8"/>
          <p:cNvSpPr/>
          <p:nvPr/>
        </p:nvSpPr>
        <p:spPr>
          <a:xfrm>
            <a:off x="65532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previousslide"/>
              </a:rPr>
              <a:t>আগে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 Single Corner Rectangle 9"/>
          <p:cNvSpPr/>
          <p:nvPr/>
        </p:nvSpPr>
        <p:spPr>
          <a:xfrm>
            <a:off x="71628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পরে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9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1447800"/>
            <a:ext cx="9144000" cy="517064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কল্পনা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জগতের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জিনিসের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সুনির্ধারিত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সংগ্রহকে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সেটকে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{}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A ={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a,b,c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}</a:t>
            </a:r>
          </a:p>
        </p:txBody>
      </p:sp>
      <p:sp>
        <p:nvSpPr>
          <p:cNvPr id="4" name="Right Arrow 3"/>
          <p:cNvSpPr/>
          <p:nvPr/>
        </p:nvSpPr>
        <p:spPr>
          <a:xfrm>
            <a:off x="7772400" y="6248400"/>
            <a:ext cx="685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lastslide"/>
              </a:rPr>
              <a:t>শেষ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5791200" y="6248400"/>
            <a:ext cx="7620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firstslide"/>
              </a:rPr>
              <a:t>শুরু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5532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previousslide"/>
              </a:rPr>
              <a:t>আগে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Single Corner Rectangle 6"/>
          <p:cNvSpPr/>
          <p:nvPr/>
        </p:nvSpPr>
        <p:spPr>
          <a:xfrm>
            <a:off x="71628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পরে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846</TotalTime>
  <Words>444</Words>
  <Application>Microsoft Office PowerPoint</Application>
  <PresentationFormat>On-screen Show (4:3)</PresentationFormat>
  <Paragraphs>189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Flow</vt:lpstr>
      <vt:lpstr>Equation</vt:lpstr>
      <vt:lpstr>Bitmap Image</vt:lpstr>
      <vt:lpstr>Slide 1</vt:lpstr>
      <vt:lpstr>স্বাগতম</vt:lpstr>
      <vt:lpstr>Slide 3</vt:lpstr>
      <vt:lpstr>Slide 4</vt:lpstr>
      <vt:lpstr>Slide 5</vt:lpstr>
      <vt:lpstr>Slide 6</vt:lpstr>
      <vt:lpstr>সেট ও তার কার্যবিধি (১ম অংশ)</vt:lpstr>
      <vt:lpstr>Slide 8</vt:lpstr>
      <vt:lpstr>সেট কাকে বলে?</vt:lpstr>
      <vt:lpstr>Slide 10</vt:lpstr>
      <vt:lpstr>সেটের সদস্য:</vt:lpstr>
      <vt:lpstr>Slide 12</vt:lpstr>
      <vt:lpstr>উপসেট কাকে বলে ?</vt:lpstr>
      <vt:lpstr>Slide 14</vt:lpstr>
      <vt:lpstr>Slide 15</vt:lpstr>
      <vt:lpstr>Slide 16</vt:lpstr>
      <vt:lpstr>Slide 17</vt:lpstr>
      <vt:lpstr>Slide 18</vt:lpstr>
      <vt:lpstr>দলীয় কাজ:</vt:lpstr>
      <vt:lpstr>Slide 20</vt:lpstr>
      <vt:lpstr>Slide 21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Md. Aziz</dc:creator>
  <cp:lastModifiedBy>Karim</cp:lastModifiedBy>
  <cp:revision>130</cp:revision>
  <dcterms:created xsi:type="dcterms:W3CDTF">2006-08-16T00:00:00Z</dcterms:created>
  <dcterms:modified xsi:type="dcterms:W3CDTF">2011-10-19T05:43:31Z</dcterms:modified>
</cp:coreProperties>
</file>